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0" r:id="rId3"/>
    <p:sldId id="257" r:id="rId4"/>
    <p:sldId id="271" r:id="rId5"/>
    <p:sldId id="275" r:id="rId6"/>
    <p:sldId id="272" r:id="rId7"/>
    <p:sldId id="278" r:id="rId8"/>
    <p:sldId id="273" r:id="rId9"/>
    <p:sldId id="274" r:id="rId10"/>
    <p:sldId id="276" r:id="rId11"/>
    <p:sldId id="280" r:id="rId12"/>
    <p:sldId id="279" r:id="rId13"/>
    <p:sldId id="258" r:id="rId14"/>
    <p:sldId id="262" r:id="rId15"/>
    <p:sldId id="259" r:id="rId16"/>
    <p:sldId id="261" r:id="rId17"/>
    <p:sldId id="260" r:id="rId18"/>
    <p:sldId id="263" r:id="rId19"/>
    <p:sldId id="264" r:id="rId20"/>
    <p:sldId id="265" r:id="rId21"/>
    <p:sldId id="266" r:id="rId22"/>
    <p:sldId id="267" r:id="rId23"/>
    <p:sldId id="26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720"/>
  </p:normalViewPr>
  <p:slideViewPr>
    <p:cSldViewPr snapToGrid="0" snapToObjects="1">
      <p:cViewPr varScale="1">
        <p:scale>
          <a:sx n="90" d="100"/>
          <a:sy n="90" d="100"/>
        </p:scale>
        <p:origin x="23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7407631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807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43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42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392246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07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63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073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009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13556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37010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F703D001-01C9-394B-8F39-9A21B7F95D6D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93A075DF-E3D9-BE46-9145-D6D258C7A73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4367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dreads.com/work/quotes/3779106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noah-dev/talk_say_what_not_how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78DAB-B7A5-2646-8BF7-A2E4878A23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Say what not how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BC8151-5921-8D4B-ADC7-98F4544234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Functional Programming</a:t>
            </a:r>
          </a:p>
        </p:txBody>
      </p:sp>
    </p:spTree>
    <p:extLst>
      <p:ext uri="{BB962C8B-B14F-4D97-AF65-F5344CB8AC3E}">
        <p14:creationId xmlns:p14="http://schemas.microsoft.com/office/powerpoint/2010/main" val="41585883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2C76-EFF4-0A4F-B505-3952CC4B5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But Why Fat Arrow Syntax?</a:t>
            </a:r>
            <a:br>
              <a:rPr lang="en-US" dirty="0"/>
            </a:br>
            <a:r>
              <a:rPr lang="en-US" dirty="0"/>
              <a:t>Complexity over simplicity?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EBDE2-F49C-1849-8C09-4C3CF3BA3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In my experience, many JavaScript examples use the fat arrow syntax over longhand syntax. </a:t>
            </a:r>
          </a:p>
          <a:p>
            <a:r>
              <a:rPr lang="en-US" sz="3200" dirty="0"/>
              <a:t>Opinion: When I started, it felt intimidating to look at. Once I got it, I felt it it was more readable, reducing clutter and expressing the code I cared about</a:t>
            </a:r>
          </a:p>
        </p:txBody>
      </p:sp>
    </p:spTree>
    <p:extLst>
      <p:ext uri="{BB962C8B-B14F-4D97-AF65-F5344CB8AC3E}">
        <p14:creationId xmlns:p14="http://schemas.microsoft.com/office/powerpoint/2010/main" val="3492386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2ECD2-D889-1A47-ACBB-0ED5F9D12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But why care about readable code?</a:t>
            </a:r>
            <a:br>
              <a:rPr lang="en-US" dirty="0"/>
            </a:br>
            <a:r>
              <a:rPr lang="en-US" dirty="0"/>
              <a:t>What does ‘expressive’ code mean?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CBB78-3EDE-4047-B26C-93EE2F6D97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886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181818"/>
                </a:solidFill>
                <a:latin typeface="Franklin Gothic Book" panose="020B0503020102020204" pitchFamily="34" charset="0"/>
              </a:rPr>
              <a:t>“Indeed, the ratio of time spent </a:t>
            </a:r>
            <a:r>
              <a:rPr lang="en-US" sz="3600" b="1" dirty="0">
                <a:solidFill>
                  <a:srgbClr val="181818"/>
                </a:solidFill>
                <a:latin typeface="Franklin Gothic Book" panose="020B0503020102020204" pitchFamily="34" charset="0"/>
              </a:rPr>
              <a:t>reading versus writing is well over 10 to 1</a:t>
            </a:r>
            <a:r>
              <a:rPr lang="en-US" sz="3600" dirty="0">
                <a:solidFill>
                  <a:srgbClr val="181818"/>
                </a:solidFill>
                <a:latin typeface="Franklin Gothic Book" panose="020B0503020102020204" pitchFamily="34" charset="0"/>
              </a:rPr>
              <a:t>. We are constantly reading old code as part of the effort to write new code. ...[Therefore,] making it easy to read makes it easier to write.”		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181818"/>
                </a:solidFill>
                <a:latin typeface="Franklin Gothic Book" panose="020B0503020102020204" pitchFamily="34" charset="0"/>
              </a:rPr>
              <a:t>- </a:t>
            </a:r>
            <a:r>
              <a:rPr lang="en-US" sz="3600" b="1" dirty="0">
                <a:solidFill>
                  <a:srgbClr val="333333"/>
                </a:solidFill>
                <a:latin typeface="Franklin Gothic Book" panose="020B0503020102020204" pitchFamily="34" charset="0"/>
              </a:rPr>
              <a:t>Robert C. Martin, </a:t>
            </a:r>
            <a:r>
              <a:rPr lang="en-US" sz="3600" b="1" dirty="0">
                <a:solidFill>
                  <a:srgbClr val="333333"/>
                </a:solidFill>
                <a:latin typeface="Franklin Gothic Book" panose="020B05030201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Clean Code: A Handbook of Agile Software Craftsmanship</a:t>
            </a:r>
            <a:endParaRPr lang="en-US" sz="3600" dirty="0">
              <a:solidFill>
                <a:srgbClr val="181818"/>
              </a:solidFill>
              <a:latin typeface="Franklin Gothic Book" panose="020B05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767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8F14-1C62-2449-92FF-5788339DA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Map, Reduce, Filter</a:t>
            </a:r>
            <a:br>
              <a:rPr lang="en-US" dirty="0"/>
            </a:br>
            <a:r>
              <a:rPr lang="en-US" dirty="0"/>
              <a:t>The Trifecta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9561D-C661-5C4B-8B22-AC2D078A6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2185988"/>
          </a:xfrm>
        </p:spPr>
        <p:txBody>
          <a:bodyPr>
            <a:normAutofit/>
          </a:bodyPr>
          <a:lstStyle/>
          <a:p>
            <a:r>
              <a:rPr lang="en-US" sz="4000" dirty="0"/>
              <a:t>Map</a:t>
            </a:r>
          </a:p>
          <a:p>
            <a:r>
              <a:rPr lang="en-US" sz="4000" dirty="0"/>
              <a:t>Filter</a:t>
            </a:r>
          </a:p>
          <a:p>
            <a:r>
              <a:rPr lang="en-US" sz="4000" dirty="0"/>
              <a:t>Reduce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2F657A-E07A-1D4F-B557-E43F42985479}"/>
              </a:ext>
            </a:extLst>
          </p:cNvPr>
          <p:cNvSpPr txBox="1"/>
          <p:nvPr/>
        </p:nvSpPr>
        <p:spPr>
          <a:xfrm>
            <a:off x="1363265" y="4848761"/>
            <a:ext cx="94654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Not just built in functions – key higher order functions found in lots of languages</a:t>
            </a:r>
          </a:p>
        </p:txBody>
      </p:sp>
    </p:spTree>
    <p:extLst>
      <p:ext uri="{BB962C8B-B14F-4D97-AF65-F5344CB8AC3E}">
        <p14:creationId xmlns:p14="http://schemas.microsoft.com/office/powerpoint/2010/main" val="4173232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5A11CA-2973-984C-81C5-312D691BDE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71574" y="185738"/>
            <a:ext cx="6357939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779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4D72-1000-9A42-A93C-FAACDAB0C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Filter Operator</a:t>
            </a:r>
            <a:br>
              <a:rPr lang="en-US" dirty="0"/>
            </a:br>
            <a:r>
              <a:rPr lang="en-US" dirty="0"/>
              <a:t>Use when you want to pick data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8D57285-2893-F44F-A8F7-4E6D0FBBA992}"/>
              </a:ext>
            </a:extLst>
          </p:cNvPr>
          <p:cNvSpPr/>
          <p:nvPr/>
        </p:nvSpPr>
        <p:spPr>
          <a:xfrm>
            <a:off x="1219200" y="2171700"/>
            <a:ext cx="9753600" cy="4154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onlyTallEnough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minHeight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){</a:t>
            </a:r>
          </a:p>
          <a:p>
            <a:pPr lvl="1"/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[];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&lt;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heights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length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++){</a:t>
            </a:r>
          </a:p>
          <a:p>
            <a:pPr lvl="2"/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[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]</a:t>
            </a:r>
          </a:p>
          <a:p>
            <a:pPr lvl="2"/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&gt;=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minHeight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lvl="3"/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push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height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endParaRPr lang="en-US" sz="2400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heights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filter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&gt;=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4.25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822650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06968A5-DC73-3A48-A3EE-D64A26031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1050" y="428624"/>
            <a:ext cx="914400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068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A4D72-1000-9A42-A93C-FAACDAB0C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Map Operator</a:t>
            </a:r>
            <a:br>
              <a:rPr lang="en-US" dirty="0"/>
            </a:br>
            <a:r>
              <a:rPr lang="en-US" dirty="0"/>
              <a:t>Use when you want to change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7B85D8-09D4-EC4E-823D-32D6497B095C}"/>
              </a:ext>
            </a:extLst>
          </p:cNvPr>
          <p:cNvSpPr/>
          <p:nvPr/>
        </p:nvSpPr>
        <p:spPr>
          <a:xfrm>
            <a:off x="1371600" y="2171700"/>
            <a:ext cx="9601200" cy="378565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getCities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){</a:t>
            </a:r>
          </a:p>
          <a:p>
            <a:pPr lvl="1"/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[];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&lt;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length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++){</a:t>
            </a:r>
          </a:p>
          <a:p>
            <a:pPr lvl="2"/>
            <a:r>
              <a:rPr lang="en-US" sz="2400" dirty="0" err="1">
                <a:solidFill>
                  <a:srgbClr val="569CD6"/>
                </a:solidFill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[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];</a:t>
            </a:r>
          </a:p>
          <a:p>
            <a:pPr lvl="2"/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add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address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var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map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address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  <a:endParaRPr lang="en-US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20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9F1AB6-C228-1B4A-A72D-5D353AD6DE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8713" y="200025"/>
            <a:ext cx="6648449" cy="167163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D68EC19-9914-5C43-BC09-3E0EED375B62}"/>
              </a:ext>
            </a:extLst>
          </p:cNvPr>
          <p:cNvSpPr/>
          <p:nvPr/>
        </p:nvSpPr>
        <p:spPr>
          <a:xfrm>
            <a:off x="4143375" y="1621632"/>
            <a:ext cx="1828800" cy="392905"/>
          </a:xfrm>
          <a:prstGeom prst="rect">
            <a:avLst/>
          </a:prstGeom>
          <a:solidFill>
            <a:srgbClr val="F0EE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8733DCB-71DF-7F4A-B72C-2BE72A1B4CE6}"/>
              </a:ext>
            </a:extLst>
          </p:cNvPr>
          <p:cNvGrpSpPr/>
          <p:nvPr/>
        </p:nvGrpSpPr>
        <p:grpSpPr>
          <a:xfrm>
            <a:off x="1128713" y="1621632"/>
            <a:ext cx="7829550" cy="4550568"/>
            <a:chOff x="2281239" y="1844874"/>
            <a:chExt cx="7829550" cy="455056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2702E13-CE7C-B947-8A29-7C69E4B7B1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281239" y="2210989"/>
              <a:ext cx="7829550" cy="4184453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91A82A5-9B3D-564B-B295-64A35DFC0FB2}"/>
                </a:ext>
              </a:extLst>
            </p:cNvPr>
            <p:cNvSpPr/>
            <p:nvPr/>
          </p:nvSpPr>
          <p:spPr>
            <a:xfrm>
              <a:off x="6705600" y="1844874"/>
              <a:ext cx="1828800" cy="392905"/>
            </a:xfrm>
            <a:prstGeom prst="rect">
              <a:avLst/>
            </a:prstGeom>
            <a:solidFill>
              <a:srgbClr val="F0EE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3EF21E1-29F2-8F49-B167-475B2FBB429A}"/>
                </a:ext>
              </a:extLst>
            </p:cNvPr>
            <p:cNvSpPr/>
            <p:nvPr/>
          </p:nvSpPr>
          <p:spPr>
            <a:xfrm>
              <a:off x="7100888" y="2014536"/>
              <a:ext cx="1828800" cy="392905"/>
            </a:xfrm>
            <a:prstGeom prst="rect">
              <a:avLst/>
            </a:prstGeom>
            <a:solidFill>
              <a:srgbClr val="F0EEE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62794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0E473-34E3-3348-A730-CB5253803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Reduce Operator</a:t>
            </a:r>
            <a:br>
              <a:rPr lang="en-US" b="1" dirty="0"/>
            </a:br>
            <a:r>
              <a:rPr lang="en-US" dirty="0"/>
              <a:t>Use when you want a tally of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A770ED-DB67-2540-8983-8A91730AB34D}"/>
              </a:ext>
            </a:extLst>
          </p:cNvPr>
          <p:cNvSpPr/>
          <p:nvPr/>
        </p:nvSpPr>
        <p:spPr>
          <a:xfrm>
            <a:off x="1219199" y="2171700"/>
            <a:ext cx="10310813" cy="452431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calculateSpent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endParaRPr lang="en-US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1"/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&lt;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purchases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length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++) {</a:t>
            </a:r>
          </a:p>
          <a:p>
            <a:pPr lvl="2"/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purchase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purchases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[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];</a:t>
            </a:r>
          </a:p>
          <a:p>
            <a:pPr lvl="2"/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purchase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amount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purchases</a:t>
            </a:r>
            <a:endParaRPr lang="en-US" sz="2400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	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Menlo" panose="020B0609030804020204" pitchFamily="49" charset="0"/>
              </a:rPr>
              <a:t>reduce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((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amount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962899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D3AE8-6FE8-514E-9CB4-024DC4C5E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799"/>
            <a:ext cx="9601200" cy="1685925"/>
          </a:xfrm>
        </p:spPr>
        <p:txBody>
          <a:bodyPr>
            <a:normAutofit/>
          </a:bodyPr>
          <a:lstStyle/>
          <a:p>
            <a:r>
              <a:rPr lang="en-US" b="1" dirty="0"/>
              <a:t>All Together Now</a:t>
            </a:r>
            <a:br>
              <a:rPr lang="en-US" b="1" dirty="0"/>
            </a:br>
            <a:r>
              <a:rPr lang="en-US" sz="3100" dirty="0"/>
              <a:t>Say we didn’t </a:t>
            </a:r>
            <a:r>
              <a:rPr lang="en-US" sz="3100" dirty="0" err="1"/>
              <a:t>customer.amountSpent</a:t>
            </a:r>
            <a:r>
              <a:rPr lang="en-US" sz="3100" dirty="0"/>
              <a:t> </a:t>
            </a:r>
            <a:br>
              <a:rPr lang="en-US" sz="3100" dirty="0"/>
            </a:br>
            <a:r>
              <a:rPr lang="en-US" sz="3100" dirty="0"/>
              <a:t>And we now only want Customer IDs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392D22-F4A9-B74A-8E5E-90F2ED5A0EC8}"/>
              </a:ext>
            </a:extLst>
          </p:cNvPr>
          <p:cNvSpPr/>
          <p:nvPr/>
        </p:nvSpPr>
        <p:spPr>
          <a:xfrm>
            <a:off x="1219199" y="2171700"/>
            <a:ext cx="9753601" cy="452431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Menlo" panose="020B0609030804020204" pitchFamily="49" charset="0"/>
              </a:rPr>
              <a:t>CustomerReport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amountSpentRequired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[];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&lt;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length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++) {</a:t>
            </a:r>
          </a:p>
          <a:p>
            <a:pPr lvl="2"/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[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];</a:t>
            </a:r>
          </a:p>
          <a:p>
            <a:pPr lvl="2"/>
            <a:r>
              <a:rPr lang="en-US" dirty="0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address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===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lvl="2"/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	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 lvl="3"/>
            <a:r>
              <a:rPr lang="en-US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&lt;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purchases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length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++) {</a:t>
            </a:r>
          </a:p>
          <a:p>
            <a:pPr lvl="4"/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purchase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purchases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[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];</a:t>
            </a:r>
          </a:p>
          <a:p>
            <a:pPr lvl="4"/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purchase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pPr lvl="3"/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lvl="3"/>
            <a:r>
              <a:rPr lang="en-US" dirty="0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&gt;=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amountSpentRequired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lvl="3"/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Menlo" panose="020B0609030804020204" pitchFamily="49" charset="0"/>
              </a:rPr>
              <a:t>push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customerId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2864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24C90-170D-7C47-AFE4-334383475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Agenda</a:t>
            </a:r>
            <a:br>
              <a:rPr lang="en-US" b="1" dirty="0"/>
            </a:br>
            <a:r>
              <a:rPr lang="en-US" dirty="0"/>
              <a:t>What’s In, What’s Out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EA7B6-B9F0-6741-92C9-060F28BC9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058400" cy="4229100"/>
          </a:xfrm>
        </p:spPr>
        <p:txBody>
          <a:bodyPr>
            <a:normAutofit/>
          </a:bodyPr>
          <a:lstStyle/>
          <a:p>
            <a:r>
              <a:rPr lang="en-US" sz="3200" dirty="0"/>
              <a:t>I (and many others) started with Imperative programming; Functional programming is a kind of Declarative programming – so what’s what?</a:t>
            </a:r>
          </a:p>
          <a:p>
            <a:r>
              <a:rPr lang="en-US" sz="3200" dirty="0"/>
              <a:t>Focus on higher order functions – a grounded and common way to do functional programming. (We will ignore the kind that return functions)</a:t>
            </a:r>
          </a:p>
          <a:p>
            <a:r>
              <a:rPr lang="en-US" sz="3200" dirty="0"/>
              <a:t>Avoiding everything else; I’m not qualified on that, and we only have so much time</a:t>
            </a:r>
          </a:p>
        </p:txBody>
      </p:sp>
    </p:spTree>
    <p:extLst>
      <p:ext uri="{BB962C8B-B14F-4D97-AF65-F5344CB8AC3E}">
        <p14:creationId xmlns:p14="http://schemas.microsoft.com/office/powerpoint/2010/main" val="3104183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D3AE8-6FE8-514E-9CB4-024DC4C5E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/>
          <a:p>
            <a:r>
              <a:rPr lang="en-US" b="1" dirty="0"/>
              <a:t>All Together Now</a:t>
            </a:r>
            <a:br>
              <a:rPr lang="en-US" b="1" dirty="0"/>
            </a:br>
            <a:r>
              <a:rPr lang="en-US" dirty="0"/>
              <a:t>Now using Map, Filter, Reduce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1392D22-F4A9-B74A-8E5E-90F2ED5A0EC8}"/>
              </a:ext>
            </a:extLst>
          </p:cNvPr>
          <p:cNvSpPr/>
          <p:nvPr/>
        </p:nvSpPr>
        <p:spPr>
          <a:xfrm>
            <a:off x="1219199" y="2171700"/>
            <a:ext cx="10796589" cy="147732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resultD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allCustomers</a:t>
            </a:r>
            <a:endParaRPr lang="en-US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address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=== </a:t>
            </a:r>
            <a:r>
              <a:rPr lang="en-US" dirty="0">
                <a:solidFill>
                  <a:srgbClr val="CE9178"/>
                </a:solidFill>
                <a:latin typeface="Menlo" panose="020B0609030804020204" pitchFamily="49" charset="0"/>
              </a:rPr>
              <a:t>'KC'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Menlo" panose="020B0609030804020204" pitchFamily="49" charset="0"/>
              </a:rPr>
              <a:t>filter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purchases</a:t>
            </a:r>
            <a:endParaRPr lang="en-US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lvl="1"/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	.</a:t>
            </a:r>
            <a:r>
              <a:rPr lang="en-US" dirty="0">
                <a:solidFill>
                  <a:srgbClr val="DCDCAA"/>
                </a:solidFill>
                <a:latin typeface="Menlo" panose="020B0609030804020204" pitchFamily="49" charset="0"/>
              </a:rPr>
              <a:t>reduce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((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total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 &gt;= </a:t>
            </a:r>
            <a:r>
              <a:rPr lang="en-US" dirty="0">
                <a:solidFill>
                  <a:srgbClr val="B5CEA8"/>
                </a:solidFill>
                <a:latin typeface="Menlo" panose="020B0609030804020204" pitchFamily="49" charset="0"/>
              </a:rPr>
              <a:t>100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Menlo" panose="020B0609030804020204" pitchFamily="49" charset="0"/>
              </a:rPr>
              <a:t>map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customerId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20BC8E-1B6C-474E-8A7E-24E9A99DE61B}"/>
              </a:ext>
            </a:extLst>
          </p:cNvPr>
          <p:cNvSpPr txBox="1"/>
          <p:nvPr/>
        </p:nvSpPr>
        <p:spPr>
          <a:xfrm>
            <a:off x="1471613" y="3914775"/>
            <a:ext cx="105441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Instead of imperative code </a:t>
            </a:r>
            <a:r>
              <a:rPr lang="en-US" sz="4000" b="1" dirty="0"/>
              <a:t>cluttering the code</a:t>
            </a:r>
            <a:r>
              <a:rPr lang="en-US" sz="4000" dirty="0"/>
              <a:t>, taking a more functional approach puts the  </a:t>
            </a:r>
            <a:r>
              <a:rPr lang="en-US" sz="4000" b="1" dirty="0"/>
              <a:t>logic we care about front and center</a:t>
            </a:r>
          </a:p>
        </p:txBody>
      </p:sp>
    </p:spTree>
    <p:extLst>
      <p:ext uri="{BB962C8B-B14F-4D97-AF65-F5344CB8AC3E}">
        <p14:creationId xmlns:p14="http://schemas.microsoft.com/office/powerpoint/2010/main" val="1560720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AB1A7-B756-E442-B5C6-E3995BC03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 Summary</a:t>
            </a:r>
            <a:br>
              <a:rPr lang="en-US" dirty="0"/>
            </a:br>
            <a:r>
              <a:rPr lang="en-US" dirty="0"/>
              <a:t>Because we’ve covered a 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A5144-FA60-2D49-8192-7DC840A50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4214813"/>
          </a:xfrm>
        </p:spPr>
        <p:txBody>
          <a:bodyPr>
            <a:normAutofit/>
          </a:bodyPr>
          <a:lstStyle/>
          <a:p>
            <a:r>
              <a:rPr lang="en-US" sz="3200" dirty="0"/>
              <a:t>Functional Programming is a kind of Declarative Programming – which wants to express what to do by using higher order functions</a:t>
            </a:r>
          </a:p>
          <a:p>
            <a:r>
              <a:rPr lang="en-US" sz="3200" dirty="0"/>
              <a:t>Higher order functions either return a function (not covered) or take a function; by taking a function, they can abstract away logic we can ignore</a:t>
            </a:r>
          </a:p>
          <a:p>
            <a:r>
              <a:rPr lang="en-US" sz="3200" dirty="0"/>
              <a:t>By using Map, Filter, &amp; Reduce, we can express and focus on the meaningful (business) logic</a:t>
            </a:r>
          </a:p>
        </p:txBody>
      </p:sp>
    </p:spTree>
    <p:extLst>
      <p:ext uri="{BB962C8B-B14F-4D97-AF65-F5344CB8AC3E}">
        <p14:creationId xmlns:p14="http://schemas.microsoft.com/office/powerpoint/2010/main" val="305524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AB1A7-B756-E442-B5C6-E3995BC03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But What, There’s More</a:t>
            </a:r>
            <a:br>
              <a:rPr lang="en-US" dirty="0"/>
            </a:br>
            <a:r>
              <a:rPr lang="en-US" dirty="0"/>
              <a:t>Because there’s a million more things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A5144-FA60-2D49-8192-7DC840A50D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5999"/>
            <a:ext cx="9601200" cy="4572001"/>
          </a:xfrm>
        </p:spPr>
        <p:txBody>
          <a:bodyPr>
            <a:normAutofit/>
          </a:bodyPr>
          <a:lstStyle/>
          <a:p>
            <a:r>
              <a:rPr lang="en-US" sz="3200" dirty="0"/>
              <a:t>To list a few (far from everything):</a:t>
            </a:r>
          </a:p>
          <a:p>
            <a:pPr lvl="1"/>
            <a:r>
              <a:rPr lang="en-US" sz="3200" dirty="0" err="1"/>
              <a:t>Functors</a:t>
            </a:r>
            <a:r>
              <a:rPr lang="en-US" sz="3200" dirty="0"/>
              <a:t>, </a:t>
            </a:r>
            <a:r>
              <a:rPr lang="en-US" sz="3200" dirty="0" err="1"/>
              <a:t>Applicatives</a:t>
            </a:r>
            <a:r>
              <a:rPr lang="en-US" sz="3200" dirty="0"/>
              <a:t>, Monads, and all the other Mathematical Theory that Functional Programming is based on</a:t>
            </a:r>
          </a:p>
          <a:p>
            <a:pPr lvl="1"/>
            <a:r>
              <a:rPr lang="en-US" sz="3200" dirty="0"/>
              <a:t>Data Immutability (plus parallelism benefits)</a:t>
            </a:r>
          </a:p>
          <a:p>
            <a:pPr lvl="1"/>
            <a:r>
              <a:rPr lang="en-US" sz="3200" dirty="0"/>
              <a:t>Function Composition</a:t>
            </a:r>
          </a:p>
          <a:p>
            <a:pPr lvl="1"/>
            <a:r>
              <a:rPr lang="en-US" sz="3200" dirty="0"/>
              <a:t>Lazy Evaluation</a:t>
            </a:r>
          </a:p>
          <a:p>
            <a:pPr lvl="1"/>
            <a:r>
              <a:rPr lang="en-US" sz="3200" dirty="0"/>
              <a:t>A Million Other Things</a:t>
            </a:r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04674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CA5F1-2C6B-A149-AF4B-B68BA5108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1"/>
            <a:ext cx="9601200" cy="1143000"/>
          </a:xfrm>
        </p:spPr>
        <p:txBody>
          <a:bodyPr>
            <a:normAutofit/>
          </a:bodyPr>
          <a:lstStyle/>
          <a:p>
            <a:r>
              <a:rPr lang="en-US" b="1" dirty="0"/>
              <a:t>Thank You – Questions?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59CC36C-087C-A742-9CE5-86FAB1F92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1571626"/>
          </a:xfrm>
        </p:spPr>
        <p:txBody>
          <a:bodyPr>
            <a:normAutofit/>
          </a:bodyPr>
          <a:lstStyle/>
          <a:p>
            <a:r>
              <a:rPr lang="en-US" sz="3200" dirty="0"/>
              <a:t>For the slides &amp; code examples, see:</a:t>
            </a:r>
          </a:p>
          <a:p>
            <a:pPr marL="0" indent="0">
              <a:buNone/>
            </a:pPr>
            <a:r>
              <a:rPr lang="en-US" sz="3200" dirty="0">
                <a:hlinkClick r:id="rId2"/>
              </a:rPr>
              <a:t>https://github.com/noah-dev/talk_say_what_not_how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0DF3C7-AECD-1D46-87C5-7A9A45900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700463"/>
            <a:ext cx="6357938" cy="20068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1CBED7-06D2-C247-B3EE-7BA06FACA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9212" y="4314825"/>
            <a:ext cx="4573588" cy="2218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630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FC8BEE8-87FB-2E4B-8EEF-46B5767A1E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85862" y="471488"/>
            <a:ext cx="4910137" cy="5629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C073D4-1B73-8E40-B77D-7B9C486F831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215189" y="471488"/>
            <a:ext cx="3586162" cy="542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91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24C90-170D-7C47-AFE4-334383475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Imperative Example</a:t>
            </a:r>
            <a:br>
              <a:rPr lang="en-US" b="1" dirty="0"/>
            </a:br>
            <a:r>
              <a:rPr lang="en-US" dirty="0"/>
              <a:t>Say How to Do It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EA7B6-B9F0-6741-92C9-060F28BC9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10329863" cy="4700588"/>
          </a:xfrm>
        </p:spPr>
        <p:txBody>
          <a:bodyPr>
            <a:normAutofit/>
          </a:bodyPr>
          <a:lstStyle/>
          <a:p>
            <a:r>
              <a:rPr lang="en-US" sz="2400" dirty="0"/>
              <a:t>Create a new empty list to hold the result (lets call it result list)</a:t>
            </a:r>
          </a:p>
          <a:p>
            <a:r>
              <a:rPr lang="en-US" sz="2400" dirty="0"/>
              <a:t>Accept the list of all customers and iterate through the list.</a:t>
            </a:r>
          </a:p>
          <a:p>
            <a:pPr lvl="1"/>
            <a:r>
              <a:rPr lang="en-US" sz="2400" dirty="0"/>
              <a:t>For each customer, check for these two conditions: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Check their address and verify they live in Kansas City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/>
              <a:t>Check if the customer has spent over 100 dollars</a:t>
            </a:r>
          </a:p>
          <a:p>
            <a:pPr lvl="1"/>
            <a:r>
              <a:rPr lang="en-US" sz="2400" dirty="0"/>
              <a:t>If the above criteria is met, add the customer to the result list</a:t>
            </a:r>
          </a:p>
          <a:p>
            <a:pPr lvl="1"/>
            <a:r>
              <a:rPr lang="en-US" sz="2400" dirty="0"/>
              <a:t>If the above criteria is not met, then do not add the customer to the result list</a:t>
            </a:r>
          </a:p>
          <a:p>
            <a:r>
              <a:rPr lang="en-US" sz="2400" dirty="0"/>
              <a:t>After going through all customers, return the the result list</a:t>
            </a:r>
          </a:p>
        </p:txBody>
      </p:sp>
    </p:spTree>
    <p:extLst>
      <p:ext uri="{BB962C8B-B14F-4D97-AF65-F5344CB8AC3E}">
        <p14:creationId xmlns:p14="http://schemas.microsoft.com/office/powerpoint/2010/main" val="3162173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24C90-170D-7C47-AFE4-334383475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Imperative Example</a:t>
            </a:r>
            <a:br>
              <a:rPr lang="en-US" b="1" dirty="0"/>
            </a:br>
            <a:r>
              <a:rPr lang="en-US" dirty="0"/>
              <a:t>Say How to Do It</a:t>
            </a:r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A30F72-443E-DE40-A747-FD8B57E645EE}"/>
              </a:ext>
            </a:extLst>
          </p:cNvPr>
          <p:cNvSpPr/>
          <p:nvPr/>
        </p:nvSpPr>
        <p:spPr>
          <a:xfrm>
            <a:off x="1219200" y="2171700"/>
            <a:ext cx="9753600" cy="341632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Menlo" panose="020B0609030804020204" pitchFamily="49" charset="0"/>
              </a:rPr>
              <a:t>CustomerReport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amountSpentRequired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){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[];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&lt;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length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++){</a:t>
            </a:r>
          </a:p>
          <a:p>
            <a:pPr lvl="2"/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customers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[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];</a:t>
            </a:r>
          </a:p>
          <a:p>
            <a:pPr lvl="2"/>
            <a:r>
              <a:rPr lang="en-US" dirty="0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address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===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&amp;&amp; 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	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&gt;=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amountSpentRequired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lvl="3"/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Menlo" panose="020B0609030804020204" pitchFamily="49" charset="0"/>
              </a:rPr>
              <a:t>push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US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resultI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dirty="0" err="1">
                <a:solidFill>
                  <a:srgbClr val="DCDCAA"/>
                </a:solidFill>
                <a:latin typeface="Menlo" panose="020B0609030804020204" pitchFamily="49" charset="0"/>
              </a:rPr>
              <a:t>CustomerReport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allCustomers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CE9178"/>
                </a:solidFill>
                <a:latin typeface="Menlo" panose="020B0609030804020204" pitchFamily="49" charset="0"/>
              </a:rPr>
              <a:t>'KC'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US" dirty="0">
                <a:solidFill>
                  <a:srgbClr val="B5CEA8"/>
                </a:solidFill>
                <a:latin typeface="Menlo" panose="020B0609030804020204" pitchFamily="49" charset="0"/>
              </a:rPr>
              <a:t>100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95687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D3AC0-F381-CA43-B02F-387B24FF6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Declarative Example</a:t>
            </a:r>
            <a:br>
              <a:rPr lang="en-US" dirty="0"/>
            </a:br>
            <a:r>
              <a:rPr lang="en-US" dirty="0"/>
              <a:t>Say What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DD430-78DA-9045-838A-1760A6E7B3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1143000"/>
          </a:xfrm>
        </p:spPr>
        <p:txBody>
          <a:bodyPr>
            <a:normAutofit/>
          </a:bodyPr>
          <a:lstStyle/>
          <a:p>
            <a:r>
              <a:rPr lang="en-US" sz="3200" dirty="0"/>
              <a:t>I want all customers that live in Kansas City and have spent over 100 dollars.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85B9AE-F222-E04B-ABB3-657C4B079930}"/>
              </a:ext>
            </a:extLst>
          </p:cNvPr>
          <p:cNvSpPr/>
          <p:nvPr/>
        </p:nvSpPr>
        <p:spPr>
          <a:xfrm>
            <a:off x="1219200" y="3543300"/>
            <a:ext cx="10153650" cy="7078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let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US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allCustomers</a:t>
            </a:r>
            <a:endParaRPr lang="en-US" sz="2000" dirty="0">
              <a:solidFill>
                <a:srgbClr val="9CDCFE"/>
              </a:solidFill>
              <a:latin typeface="Menlo" panose="020B0609030804020204" pitchFamily="49" charset="0"/>
            </a:endParaRPr>
          </a:p>
          <a:p>
            <a:r>
              <a:rPr 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	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000" dirty="0">
                <a:solidFill>
                  <a:srgbClr val="DCDCAA"/>
                </a:solidFill>
                <a:latin typeface="Menlo" panose="020B0609030804020204" pitchFamily="49" charset="0"/>
              </a:rPr>
              <a:t>filter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000" dirty="0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000" dirty="0">
                <a:solidFill>
                  <a:srgbClr val="569CD6"/>
                </a:solidFill>
                <a:latin typeface="Menlo" panose="020B0609030804020204" pitchFamily="49" charset="0"/>
              </a:rPr>
              <a:t>=&gt;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address</a:t>
            </a:r>
            <a:r>
              <a:rPr lang="en-US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 === </a:t>
            </a:r>
            <a:r>
              <a:rPr lang="en-US" sz="2000" dirty="0">
                <a:solidFill>
                  <a:srgbClr val="CE9178"/>
                </a:solidFill>
                <a:latin typeface="Menlo" panose="020B0609030804020204" pitchFamily="49" charset="0"/>
              </a:rPr>
              <a:t>'KC’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 &amp;&amp; </a:t>
            </a:r>
            <a:r>
              <a:rPr lang="en-US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x</a:t>
            </a:r>
            <a:r>
              <a:rPr lang="en-US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 &gt; </a:t>
            </a:r>
            <a:r>
              <a:rPr lang="en-US" sz="2000" dirty="0">
                <a:solidFill>
                  <a:srgbClr val="B5CEA8"/>
                </a:solidFill>
                <a:latin typeface="Menlo" panose="020B0609030804020204" pitchFamily="49" charset="0"/>
              </a:rPr>
              <a:t>100</a:t>
            </a:r>
            <a:r>
              <a:rPr lang="en-US" sz="2000" dirty="0">
                <a:solidFill>
                  <a:srgbClr val="D4D4D4"/>
                </a:solidFill>
                <a:latin typeface="Menlo" panose="020B0609030804020204" pitchFamily="49" charset="0"/>
              </a:rPr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650751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67DDBF-54D3-094F-A635-FFACCB13B8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67177" y="273315"/>
            <a:ext cx="7057646" cy="631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406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52412-DBAE-0E46-92F5-DDED968C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.Filter? What?</a:t>
            </a:r>
            <a:br>
              <a:rPr lang="en-US" dirty="0"/>
            </a:br>
            <a:r>
              <a:rPr lang="en-US" dirty="0" err="1"/>
              <a:t>Yo</a:t>
            </a:r>
            <a:r>
              <a:rPr lang="en-US" dirty="0"/>
              <a:t> Dog, I Heard You Like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FEB3F-4438-C048-B8D8-215F9E7D0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886200"/>
          </a:xfrm>
        </p:spPr>
        <p:txBody>
          <a:bodyPr>
            <a:normAutofit/>
          </a:bodyPr>
          <a:lstStyle/>
          <a:p>
            <a:r>
              <a:rPr lang="en-US" sz="3200" dirty="0"/>
              <a:t>Filter is a Higher Order function in JavaScript</a:t>
            </a:r>
          </a:p>
          <a:p>
            <a:pPr lvl="1"/>
            <a:r>
              <a:rPr lang="en-US" sz="3200" dirty="0"/>
              <a:t>For each element in the array it is called on, it executes the function passed in; if true it saves element: if not, discards the element.</a:t>
            </a:r>
            <a:r>
              <a:rPr lang="en-US" sz="3200" b="1" dirty="0">
                <a:solidFill>
                  <a:srgbClr val="FF0000"/>
                </a:solidFill>
              </a:rPr>
              <a:t>*</a:t>
            </a:r>
          </a:p>
          <a:p>
            <a:r>
              <a:rPr lang="en-US" sz="3200" dirty="0"/>
              <a:t>So we don’t worry about looping, storing intermediary results, or returning anything; we just focus on the logic we do care about.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DFBF0B-AD89-DC46-A04B-B7D9F9AA4766}"/>
              </a:ext>
            </a:extLst>
          </p:cNvPr>
          <p:cNvSpPr txBox="1"/>
          <p:nvPr/>
        </p:nvSpPr>
        <p:spPr>
          <a:xfrm>
            <a:off x="1371600" y="6024890"/>
            <a:ext cx="960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*</a:t>
            </a:r>
            <a:r>
              <a:rPr lang="en-US" sz="2800" dirty="0"/>
              <a:t>Technically a brand new list is created, because immutability</a:t>
            </a:r>
          </a:p>
        </p:txBody>
      </p:sp>
    </p:spTree>
    <p:extLst>
      <p:ext uri="{BB962C8B-B14F-4D97-AF65-F5344CB8AC3E}">
        <p14:creationId xmlns:p14="http://schemas.microsoft.com/office/powerpoint/2010/main" val="3072357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52412-DBAE-0E46-92F5-DDED968C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But what about “x =&gt;”</a:t>
            </a:r>
            <a:br>
              <a:rPr lang="en-US" dirty="0"/>
            </a:br>
            <a:r>
              <a:rPr lang="en-US" dirty="0"/>
              <a:t>Nothing more than shorthand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FEB3F-4438-C048-B8D8-215F9E7D0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286001"/>
            <a:ext cx="10315903" cy="1143000"/>
          </a:xfrm>
        </p:spPr>
        <p:txBody>
          <a:bodyPr>
            <a:normAutofit/>
          </a:bodyPr>
          <a:lstStyle/>
          <a:p>
            <a:r>
              <a:rPr lang="en-US" sz="3200" dirty="0"/>
              <a:t>In JavaScript, doing “x =&gt;” is just shorthand for declaring an anonymous function (called fat arrow syntax)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DF026F-5F95-6F47-9F7F-B9B9A6265C44}"/>
              </a:ext>
            </a:extLst>
          </p:cNvPr>
          <p:cNvSpPr/>
          <p:nvPr/>
        </p:nvSpPr>
        <p:spPr>
          <a:xfrm>
            <a:off x="1219200" y="3429000"/>
            <a:ext cx="9890234" cy="267765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allCustomers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Menlo" panose="020B0609030804020204" pitchFamily="49" charset="0"/>
              </a:rPr>
              <a:t>filter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	</a:t>
            </a:r>
            <a:r>
              <a:rPr lang="en-US" sz="2400" dirty="0">
                <a:solidFill>
                  <a:srgbClr val="569CD6"/>
                </a:solidFill>
                <a:latin typeface="Menlo" panose="020B0609030804020204" pitchFamily="49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	{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		</a:t>
            </a:r>
            <a:r>
              <a:rPr lang="en-US" sz="24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address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city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=== </a:t>
            </a:r>
            <a:r>
              <a:rPr lang="en-US" sz="2400" dirty="0">
                <a:solidFill>
                  <a:srgbClr val="CE9178"/>
                </a:solidFill>
                <a:latin typeface="Menlo" panose="020B0609030804020204" pitchFamily="49" charset="0"/>
              </a:rPr>
              <a:t>‘KC’ 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&amp;&amp; 						</a:t>
            </a:r>
            <a:r>
              <a:rPr lang="en-US" sz="2400" dirty="0">
                <a:solidFill>
                  <a:srgbClr val="9CDCFE"/>
                </a:solidFill>
                <a:latin typeface="Menlo" panose="020B0609030804020204" pitchFamily="49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customer</a:t>
            </a:r>
            <a:r>
              <a:rPr lang="en-US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Menlo" panose="020B0609030804020204" pitchFamily="49" charset="0"/>
              </a:rPr>
              <a:t>amountSpent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&gt; </a:t>
            </a:r>
            <a:r>
              <a:rPr lang="en-US" sz="2400" dirty="0">
                <a:solidFill>
                  <a:srgbClr val="B5CEA8"/>
                </a:solidFill>
                <a:latin typeface="Menlo" panose="020B0609030804020204" pitchFamily="49" charset="0"/>
              </a:rPr>
              <a:t>100</a:t>
            </a:r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endParaRPr lang="en-US" sz="2400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	}</a:t>
            </a:r>
          </a:p>
          <a:p>
            <a:r>
              <a:rPr lang="en-US" sz="2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3954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{6824B984-09E7-474A-BCD1-DF0DEB00CB3F}tf10001072</Template>
  <TotalTime>2645</TotalTime>
  <Words>907</Words>
  <Application>Microsoft Macintosh PowerPoint</Application>
  <PresentationFormat>Widescreen</PresentationFormat>
  <Paragraphs>126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Franklin Gothic Book</vt:lpstr>
      <vt:lpstr>Menlo</vt:lpstr>
      <vt:lpstr>Crop</vt:lpstr>
      <vt:lpstr> Say what not how</vt:lpstr>
      <vt:lpstr>Agenda What’s In, What’s Out</vt:lpstr>
      <vt:lpstr>PowerPoint Presentation</vt:lpstr>
      <vt:lpstr>Imperative Example Say How to Do It</vt:lpstr>
      <vt:lpstr>Imperative Example Say How to Do It</vt:lpstr>
      <vt:lpstr>Declarative Example Say What To Do</vt:lpstr>
      <vt:lpstr>PowerPoint Presentation</vt:lpstr>
      <vt:lpstr>.Filter? What? Yo Dog, I Heard You Like Functions</vt:lpstr>
      <vt:lpstr>But what about “x =&gt;” Nothing more than shorthand</vt:lpstr>
      <vt:lpstr>But Why Fat Arrow Syntax? Complexity over simplicity?</vt:lpstr>
      <vt:lpstr>But why care about readable code? What does ‘expressive’ code mean?</vt:lpstr>
      <vt:lpstr>Map, Reduce, Filter The Trifecta</vt:lpstr>
      <vt:lpstr>PowerPoint Presentation</vt:lpstr>
      <vt:lpstr>Filter Operator Use when you want to pick data</vt:lpstr>
      <vt:lpstr>PowerPoint Presentation</vt:lpstr>
      <vt:lpstr>Map Operator Use when you want to change data</vt:lpstr>
      <vt:lpstr>PowerPoint Presentation</vt:lpstr>
      <vt:lpstr>Reduce Operator Use when you want a tally of data</vt:lpstr>
      <vt:lpstr>All Together Now Say we didn’t customer.amountSpent  And we now only want Customer IDs</vt:lpstr>
      <vt:lpstr>All Together Now Now using Map, Filter, Reduce</vt:lpstr>
      <vt:lpstr>In Summary Because we’ve covered a lot</vt:lpstr>
      <vt:lpstr>But What, There’s More Because there’s a million more things</vt:lpstr>
      <vt:lpstr>Thank You –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26</cp:revision>
  <cp:lastPrinted>2019-01-31T22:27:45Z</cp:lastPrinted>
  <dcterms:created xsi:type="dcterms:W3CDTF">2019-01-28T02:13:11Z</dcterms:created>
  <dcterms:modified xsi:type="dcterms:W3CDTF">2019-01-31T22:29:47Z</dcterms:modified>
</cp:coreProperties>
</file>

<file path=docProps/thumbnail.jpeg>
</file>